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7" r:id="rId2"/>
  </p:sldMasterIdLst>
  <p:notesMasterIdLst>
    <p:notesMasterId r:id="rId47"/>
  </p:notesMasterIdLst>
  <p:sldIdLst>
    <p:sldId id="277" r:id="rId3"/>
    <p:sldId id="256" r:id="rId4"/>
    <p:sldId id="282" r:id="rId5"/>
    <p:sldId id="280" r:id="rId6"/>
    <p:sldId id="288" r:id="rId7"/>
    <p:sldId id="283" r:id="rId8"/>
    <p:sldId id="295" r:id="rId9"/>
    <p:sldId id="296" r:id="rId10"/>
    <p:sldId id="304" r:id="rId11"/>
    <p:sldId id="298" r:id="rId12"/>
    <p:sldId id="299" r:id="rId13"/>
    <p:sldId id="301" r:id="rId14"/>
    <p:sldId id="302" r:id="rId15"/>
    <p:sldId id="287" r:id="rId16"/>
    <p:sldId id="284" r:id="rId17"/>
    <p:sldId id="324" r:id="rId18"/>
    <p:sldId id="328" r:id="rId19"/>
    <p:sldId id="327" r:id="rId20"/>
    <p:sldId id="325" r:id="rId21"/>
    <p:sldId id="326" r:id="rId22"/>
    <p:sldId id="305" r:id="rId23"/>
    <p:sldId id="323" r:id="rId24"/>
    <p:sldId id="332" r:id="rId25"/>
    <p:sldId id="331" r:id="rId26"/>
    <p:sldId id="333" r:id="rId27"/>
    <p:sldId id="334" r:id="rId28"/>
    <p:sldId id="336" r:id="rId29"/>
    <p:sldId id="335" r:id="rId30"/>
    <p:sldId id="337" r:id="rId31"/>
    <p:sldId id="330" r:id="rId32"/>
    <p:sldId id="306" r:id="rId33"/>
    <p:sldId id="285" r:id="rId34"/>
    <p:sldId id="314" r:id="rId35"/>
    <p:sldId id="308" r:id="rId36"/>
    <p:sldId id="316" r:id="rId37"/>
    <p:sldId id="317" r:id="rId38"/>
    <p:sldId id="318" r:id="rId39"/>
    <p:sldId id="319" r:id="rId40"/>
    <p:sldId id="321" r:id="rId41"/>
    <p:sldId id="309" r:id="rId42"/>
    <p:sldId id="322" r:id="rId43"/>
    <p:sldId id="307" r:id="rId44"/>
    <p:sldId id="329" r:id="rId45"/>
    <p:sldId id="286" r:id="rId4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508C6-1EA6-447F-B879-3859FE1A9EA4}">
  <a:tblStyle styleId="{EB9508C6-1EA6-447F-B879-3859FE1A9EA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95ADDFAC-7865-4BAC-9A7A-35A869B2E61A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93B0F8A-0C79-493F-BCCB-05037B3C4195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AC8AE67-3A44-4782-8486-D81E438C9CE2}" styleName="Table_3"/>
  <a:tblStyle styleId="{CFB3E55A-F974-4533-BAD2-2DA7862B74C0}" styleName="Table_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/>
    <p:restoredTop sz="78384"/>
  </p:normalViewPr>
  <p:slideViewPr>
    <p:cSldViewPr snapToGrid="0" snapToObjects="1">
      <p:cViewPr>
        <p:scale>
          <a:sx n="127" d="100"/>
          <a:sy n="127" d="100"/>
        </p:scale>
        <p:origin x="5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6060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-RU" dirty="0" smtClean="0"/>
              <a:t>Здравствуйте</a:t>
            </a:r>
            <a:r>
              <a:rPr lang="en-US" dirty="0" smtClean="0"/>
              <a:t>, </a:t>
            </a:r>
            <a:r>
              <a:rPr lang="ru-RU" dirty="0" smtClean="0"/>
              <a:t>меня зовут Сергей Пугачёв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ru-RU" baseline="0" dirty="0" smtClean="0"/>
              <a:t>И уже год я работаю в компании</a:t>
            </a:r>
            <a:r>
              <a:rPr lang="en-US" baseline="0" dirty="0" smtClean="0"/>
              <a:t> Google. </a:t>
            </a:r>
            <a:r>
              <a:rPr lang="ru-RU" baseline="0" dirty="0" smtClean="0"/>
              <a:t>Я очень рад</a:t>
            </a:r>
            <a:r>
              <a:rPr lang="en-US" baseline="0" dirty="0" smtClean="0"/>
              <a:t>, </a:t>
            </a:r>
            <a:r>
              <a:rPr lang="ru-RU" baseline="0" dirty="0" smtClean="0"/>
              <a:t>что меня позвали выступить на этой конференции</a:t>
            </a:r>
            <a:r>
              <a:rPr lang="en-US" baseline="0" dirty="0" smtClean="0"/>
              <a:t>. </a:t>
            </a:r>
            <a:r>
              <a:rPr lang="ru-RU" baseline="0" dirty="0" smtClean="0"/>
              <a:t>Быть может это как-то связано с тем</a:t>
            </a:r>
            <a:r>
              <a:rPr lang="en-US" baseline="0" dirty="0" smtClean="0"/>
              <a:t>, </a:t>
            </a:r>
            <a:r>
              <a:rPr lang="ru-RU" baseline="0" dirty="0" smtClean="0"/>
              <a:t>что до </a:t>
            </a:r>
            <a:r>
              <a:rPr lang="en-US" baseline="0" dirty="0" smtClean="0"/>
              <a:t>Google </a:t>
            </a:r>
            <a:r>
              <a:rPr lang="ru-RU" baseline="0" dirty="0" smtClean="0"/>
              <a:t>я более четырёх лет проработал в компании </a:t>
            </a:r>
            <a:r>
              <a:rPr lang="en-US" baseline="0" dirty="0" smtClean="0"/>
              <a:t>Microsoft. </a:t>
            </a:r>
            <a:r>
              <a:rPr lang="ru-RU" baseline="0" dirty="0" smtClean="0"/>
              <a:t>Или не связано</a:t>
            </a:r>
            <a:r>
              <a:rPr lang="en-US" baseline="0" dirty="0" smtClean="0"/>
              <a:t>, </a:t>
            </a:r>
            <a:r>
              <a:rPr lang="ru-RU" baseline="0" dirty="0" smtClean="0"/>
              <a:t>не знаю</a:t>
            </a:r>
            <a:r>
              <a:rPr lang="en-US" baseline="0" dirty="0" smtClean="0"/>
              <a:t>. 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ru-RU" baseline="0" dirty="0" smtClean="0"/>
              <a:t>Сегодня я расскажу вам про будущее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будущее </a:t>
            </a:r>
            <a:r>
              <a:rPr lang="en-US" baseline="0" dirty="0" smtClean="0"/>
              <a:t>Web </a:t>
            </a:r>
            <a:r>
              <a:rPr lang="ru-RU" baseline="0" dirty="0" smtClean="0"/>
              <a:t>стандартов</a:t>
            </a:r>
            <a:r>
              <a:rPr lang="en-US" baseline="0" dirty="0" smtClean="0"/>
              <a:t>. </a:t>
            </a:r>
            <a:r>
              <a:rPr lang="ru-RU" baseline="0" dirty="0" smtClean="0"/>
              <a:t>Что я имею ввиду</a:t>
            </a:r>
            <a:r>
              <a:rPr lang="en-US" baseline="0" dirty="0" smtClean="0"/>
              <a:t>? </a:t>
            </a:r>
            <a:r>
              <a:rPr lang="ru-RU" baseline="0" dirty="0" smtClean="0"/>
              <a:t>Будущее – это 5</a:t>
            </a:r>
            <a:r>
              <a:rPr lang="en-US" baseline="0" dirty="0" smtClean="0"/>
              <a:t>, 10, </a:t>
            </a:r>
            <a:r>
              <a:rPr lang="ru-RU" baseline="0" dirty="0" smtClean="0"/>
              <a:t>20 лет вперёд</a:t>
            </a:r>
            <a:r>
              <a:rPr lang="en-US" baseline="0" dirty="0" smtClean="0"/>
              <a:t>? </a:t>
            </a:r>
            <a:r>
              <a:rPr lang="ru-RU" baseline="0" dirty="0" smtClean="0"/>
              <a:t>Нет! Я расскажу о тех </a:t>
            </a:r>
            <a:r>
              <a:rPr lang="ru-RU" baseline="0" dirty="0" err="1" smtClean="0"/>
              <a:t>технолониях</a:t>
            </a:r>
            <a:r>
              <a:rPr lang="en-US" baseline="0" dirty="0" smtClean="0"/>
              <a:t>, </a:t>
            </a:r>
            <a:r>
              <a:rPr lang="ru-RU" baseline="0" dirty="0" smtClean="0"/>
              <a:t>которые уже могут в каком-то виде использоваться и</a:t>
            </a:r>
            <a:r>
              <a:rPr lang="en-US" baseline="0" dirty="0" smtClean="0"/>
              <a:t>, </a:t>
            </a:r>
            <a:r>
              <a:rPr lang="ru-RU" baseline="0" dirty="0" smtClean="0"/>
              <a:t>на самом деле</a:t>
            </a:r>
            <a:r>
              <a:rPr lang="en-US" baseline="0" dirty="0" smtClean="0"/>
              <a:t>, </a:t>
            </a:r>
            <a:r>
              <a:rPr lang="ru-RU" baseline="0" dirty="0" smtClean="0"/>
              <a:t>активно используются</a:t>
            </a:r>
            <a:r>
              <a:rPr lang="en-US" baseline="0" dirty="0" smtClean="0"/>
              <a:t>, </a:t>
            </a:r>
            <a:r>
              <a:rPr lang="ru-RU" baseline="0" dirty="0" smtClean="0"/>
              <a:t>и которые в ближайший год-полтора станут настоящим </a:t>
            </a:r>
            <a:r>
              <a:rPr lang="ru-RU" baseline="0" dirty="0" err="1" smtClean="0"/>
              <a:t>мэйнстримом</a:t>
            </a:r>
            <a:r>
              <a:rPr lang="en-US" baseline="0" dirty="0" smtClean="0"/>
              <a:t>. 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ru-RU" dirty="0" smtClean="0"/>
              <a:t>Не</a:t>
            </a:r>
            <a:r>
              <a:rPr lang="ru-RU" baseline="0" dirty="0" smtClean="0"/>
              <a:t> смотря на то</a:t>
            </a:r>
            <a:r>
              <a:rPr lang="en-US" baseline="0" dirty="0" smtClean="0"/>
              <a:t>, </a:t>
            </a:r>
            <a:r>
              <a:rPr lang="ru-RU" baseline="0" dirty="0" smtClean="0"/>
              <a:t>что моя работа связана напрямую с вебом</a:t>
            </a:r>
            <a:r>
              <a:rPr lang="en-US" baseline="0" dirty="0" smtClean="0"/>
              <a:t>, </a:t>
            </a:r>
            <a:r>
              <a:rPr lang="ru-RU" baseline="0" dirty="0" smtClean="0"/>
              <a:t>всё что я буду рассказывать является моим сугубо личным мнением и может совпадать или не совпадать с мнением моего работодателя</a:t>
            </a:r>
            <a:r>
              <a:rPr lang="en-US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7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00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lukehoban</a:t>
            </a:r>
            <a:r>
              <a:rPr lang="en-US" dirty="0" smtClean="0"/>
              <a:t>/es6features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4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01128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94333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69979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97371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70071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68661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70666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627068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44664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208486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949511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 dirty="0" smtClean="0"/>
              <a:t>https://</a:t>
            </a:r>
            <a:r>
              <a:rPr lang="en" sz="1000" dirty="0" err="1" smtClean="0"/>
              <a:t>developer.mozilla.org</a:t>
            </a:r>
            <a:r>
              <a:rPr lang="en" sz="1000" dirty="0" smtClean="0"/>
              <a:t>/en-US/docs/Web/JavaScript/Reference/Operators/</a:t>
            </a:r>
            <a:r>
              <a:rPr lang="en" sz="1000" dirty="0" err="1" smtClean="0"/>
              <a:t>Destructuring_assignment</a:t>
            </a: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994850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1969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622077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 dirty="0" smtClean="0"/>
              <a:t>http://</a:t>
            </a:r>
            <a:r>
              <a:rPr lang="en" sz="1000" dirty="0" err="1" smtClean="0"/>
              <a:t>kangax.github.io</a:t>
            </a:r>
            <a:r>
              <a:rPr lang="en" sz="1000" dirty="0" smtClean="0"/>
              <a:t>/</a:t>
            </a:r>
            <a:r>
              <a:rPr lang="en" sz="1000" dirty="0" err="1" smtClean="0"/>
              <a:t>compat</a:t>
            </a:r>
            <a:r>
              <a:rPr lang="en" sz="1000" dirty="0" smtClean="0"/>
              <a:t>-table/es7/</a:t>
            </a: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2114751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has component model. DOM is the framework. </a:t>
            </a:r>
            <a:r>
              <a:rPr lang="en-US" dirty="0" smtClean="0"/>
              <a:t>Declarative</a:t>
            </a:r>
            <a:r>
              <a:rPr lang="en-US" baseline="0" dirty="0" smtClean="0"/>
              <a:t> format, attributes (properties), events.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117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In the world of Web Components this becomes a single tag</a:t>
            </a:r>
          </a:p>
        </p:txBody>
      </p:sp>
    </p:spTree>
    <p:extLst>
      <p:ext uri="{BB962C8B-B14F-4D97-AF65-F5344CB8AC3E}">
        <p14:creationId xmlns:p14="http://schemas.microsoft.com/office/powerpoint/2010/main" val="386215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Declare the google-map element on your page, and you get a map! Exactly as you expect.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Don’t have to know to style with CSS or use a container or load the library.</a:t>
            </a:r>
            <a:b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You just include it on your page, and you’re done.</a:t>
            </a:r>
          </a:p>
        </p:txBody>
      </p:sp>
    </p:spTree>
    <p:extLst>
      <p:ext uri="{BB962C8B-B14F-4D97-AF65-F5344CB8AC3E}">
        <p14:creationId xmlns:p14="http://schemas.microsoft.com/office/powerpoint/2010/main" val="1933507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Maps is a rich API, it has things that are valuable to us, like centering the map using latitude and longitude.</a:t>
            </a:r>
            <a:b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In Web Components we can expose the functionality of the API as an attribute on the element.</a:t>
            </a:r>
            <a:b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So I can center the map using a latitude and longitude attribute.</a:t>
            </a:r>
          </a:p>
        </p:txBody>
      </p:sp>
    </p:spTree>
    <p:extLst>
      <p:ext uri="{BB962C8B-B14F-4D97-AF65-F5344CB8AC3E}">
        <p14:creationId xmlns:p14="http://schemas.microsoft.com/office/powerpoint/2010/main" val="167127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202276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I can set its zoom using an attribute.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Underneath the element is calling the maps API under the hood, so you don’t have to do it all yourself.</a:t>
            </a:r>
          </a:p>
        </p:txBody>
      </p:sp>
    </p:spTree>
    <p:extLst>
      <p:ext uri="{BB962C8B-B14F-4D97-AF65-F5344CB8AC3E}">
        <p14:creationId xmlns:p14="http://schemas.microsoft.com/office/powerpoint/2010/main" val="134482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And we can make this element composable.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So if I want to include a map marker, I can include a google-map-marker inside of the google-map tag, and it knows what to do with it.</a:t>
            </a:r>
          </a:p>
        </p:txBody>
      </p:sp>
    </p:spTree>
    <p:extLst>
      <p:ext uri="{BB962C8B-B14F-4D97-AF65-F5344CB8AC3E}">
        <p14:creationId xmlns:p14="http://schemas.microsoft.com/office/powerpoint/2010/main" val="160088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195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8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355319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71475" y="688975"/>
            <a:ext cx="6116638" cy="34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5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4270817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Frames are interleaved</a:t>
            </a:r>
          </a:p>
        </p:txBody>
      </p:sp>
    </p:spTree>
    <p:extLst>
      <p:ext uri="{BB962C8B-B14F-4D97-AF65-F5344CB8AC3E}">
        <p14:creationId xmlns:p14="http://schemas.microsoft.com/office/powerpoint/2010/main" val="303601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1333260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296704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Tech Them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0" y="0"/>
            <a:ext cx="3019800" cy="51432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" name="Shape 8"/>
          <p:cNvCxnSpPr/>
          <p:nvPr/>
        </p:nvCxnSpPr>
        <p:spPr>
          <a:xfrm>
            <a:off x="3235367" y="2562520"/>
            <a:ext cx="5668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54650" y="2544200"/>
            <a:ext cx="5668200" cy="36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54650" y="1628100"/>
            <a:ext cx="5625600" cy="9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Tech Branding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rPr>
              <a:t>Title Of Bulleted List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1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1 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6"/>
          <p:cNvCxnSpPr/>
          <p:nvPr/>
        </p:nvCxnSpPr>
        <p:spPr>
          <a:xfrm>
            <a:off x="0" y="677625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22300" y="892968"/>
            <a:ext cx="7934399" cy="360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cxnSp>
        <p:nvCxnSpPr>
          <p:cNvPr id="18" name="Shape 18"/>
          <p:cNvCxnSpPr/>
          <p:nvPr/>
        </p:nvCxnSpPr>
        <p:spPr>
          <a:xfrm>
            <a:off x="0" y="4581698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22300" y="150825"/>
            <a:ext cx="7934399" cy="48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DA453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F8A52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 1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83838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_Content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429000"/>
            <a:ext cx="9144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95300" y="4783236"/>
            <a:ext cx="548699" cy="36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5696387" y="4762500"/>
            <a:ext cx="26283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800" b="0" i="0" u="none" strike="noStrike" cap="none" baseline="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and Propriety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18"/>
            <a:ext cx="1038300" cy="20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1247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7EBF"/>
              </a:buClr>
              <a:buFont typeface="Open Sans"/>
              <a:buNone/>
              <a:defRPr sz="3000" b="0" i="0" u="none" strike="noStrike" cap="none" baseline="0">
                <a:solidFill>
                  <a:srgbClr val="557EB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457200" y="747862"/>
            <a:ext cx="8229600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50" y="4582819"/>
            <a:ext cx="1715099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7150607" y="4582819"/>
            <a:ext cx="1719000" cy="54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 baseline="0">
                <a:solidFill>
                  <a:srgbClr val="6B6B71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</a:t>
            </a:r>
          </a:p>
        </p:txBody>
      </p:sp>
      <p:cxnSp>
        <p:nvCxnSpPr>
          <p:cNvPr id="130" name="Shape 130"/>
          <p:cNvCxnSpPr/>
          <p:nvPr/>
        </p:nvCxnSpPr>
        <p:spPr>
          <a:xfrm>
            <a:off x="0" y="449106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6B6B7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_Title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795875" y="0"/>
            <a:ext cx="4018200" cy="20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" r="7984"/>
          <a:stretch/>
        </p:blipFill>
        <p:spPr>
          <a:xfrm>
            <a:off x="-12032" y="-6446"/>
            <a:ext cx="9168064" cy="51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7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767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grpSp>
        <p:nvGrpSpPr>
          <p:cNvPr id="13" name="Shape 13"/>
          <p:cNvGrpSpPr/>
          <p:nvPr/>
        </p:nvGrpSpPr>
        <p:grpSpPr>
          <a:xfrm>
            <a:off x="2912220" y="2130886"/>
            <a:ext cx="3252146" cy="802004"/>
            <a:chOff x="3881948" y="2841181"/>
            <a:chExt cx="4335065" cy="1069339"/>
          </a:xfrm>
        </p:grpSpPr>
        <p:pic>
          <p:nvPicPr>
            <p:cNvPr id="14" name="Shape 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Shape 15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avLst/>
                <a:gdLst/>
                <a:ahLst/>
                <a:cxnLst/>
                <a:rect l="0" t="0" r="0" b="0"/>
                <a:pathLst>
                  <a:path w="127" h="156" extrusionOk="0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avLst/>
                <a:gdLst/>
                <a:ahLst/>
                <a:cxnLst/>
                <a:rect l="0" t="0" r="0" b="0"/>
                <a:pathLst>
                  <a:path w="116" h="118" extrusionOk="0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12" h="122" extrusionOk="0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avLst/>
                <a:gdLst/>
                <a:ahLst/>
                <a:cxnLst/>
                <a:rect l="0" t="0" r="0" b="0"/>
                <a:pathLst>
                  <a:path w="107" h="172" extrusionOk="0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avLst/>
                <a:gdLst/>
                <a:ahLst/>
                <a:cxnLst/>
                <a:rect l="0" t="0" r="0" b="0"/>
                <a:pathLst>
                  <a:path w="72" h="120" extrusionOk="0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87" h="122" extrusionOk="0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avLst/>
                <a:gdLst/>
                <a:ahLst/>
                <a:cxnLst/>
                <a:rect l="0" t="0" r="0" b="0"/>
                <a:pathLst>
                  <a:path w="45" h="55" extrusionOk="0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avLst/>
                <a:gdLst/>
                <a:ahLst/>
                <a:cxnLst/>
                <a:rect l="0" t="0" r="0" b="0"/>
                <a:pathLst>
                  <a:path w="27" h="76" extrusionOk="0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avLst/>
                <a:gdLst/>
                <a:ahLst/>
                <a:cxnLst/>
                <a:rect l="0" t="0" r="0" b="0"/>
                <a:pathLst>
                  <a:path w="56" h="83" extrusionOk="0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avLst/>
                <a:gdLst/>
                <a:ahLst/>
                <a:cxnLst/>
                <a:rect l="0" t="0" r="0" b="0"/>
                <a:pathLst>
                  <a:path w="78" h="85" extrusionOk="0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56489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Slide_Dark">
    <p:bg>
      <p:bgPr>
        <a:solidFill>
          <a:schemeClr val="accent5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grpSp>
        <p:nvGrpSpPr>
          <p:cNvPr id="34" name="Shape 34"/>
          <p:cNvGrpSpPr/>
          <p:nvPr/>
        </p:nvGrpSpPr>
        <p:grpSpPr>
          <a:xfrm>
            <a:off x="2912220" y="2130886"/>
            <a:ext cx="3252146" cy="802004"/>
            <a:chOff x="3881948" y="2841181"/>
            <a:chExt cx="4335065" cy="1069339"/>
          </a:xfrm>
        </p:grpSpPr>
        <p:grpSp>
          <p:nvGrpSpPr>
            <p:cNvPr id="35" name="Shape 35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36" name="Shape 36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avLst/>
                <a:gdLst/>
                <a:ahLst/>
                <a:cxnLst/>
                <a:rect l="0" t="0" r="0" b="0"/>
                <a:pathLst>
                  <a:path w="127" h="156" extrusionOk="0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avLst/>
                <a:gdLst/>
                <a:ahLst/>
                <a:cxnLst/>
                <a:rect l="0" t="0" r="0" b="0"/>
                <a:pathLst>
                  <a:path w="116" h="118" extrusionOk="0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12" h="122" extrusionOk="0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avLst/>
                <a:gdLst/>
                <a:ahLst/>
                <a:cxnLst/>
                <a:rect l="0" t="0" r="0" b="0"/>
                <a:pathLst>
                  <a:path w="107" h="172" extrusionOk="0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avLst/>
                <a:gdLst/>
                <a:ahLst/>
                <a:cxnLst/>
                <a:rect l="0" t="0" r="0" b="0"/>
                <a:pathLst>
                  <a:path w="72" h="120" extrusionOk="0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87" h="122" extrusionOk="0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avLst/>
                <a:gdLst/>
                <a:ahLst/>
                <a:cxnLst/>
                <a:rect l="0" t="0" r="0" b="0"/>
                <a:pathLst>
                  <a:path w="45" h="55" extrusionOk="0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avLst/>
                <a:gdLst/>
                <a:ahLst/>
                <a:cxnLst/>
                <a:rect l="0" t="0" r="0" b="0"/>
                <a:pathLst>
                  <a:path w="27" h="76" extrusionOk="0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avLst/>
                <a:gdLst/>
                <a:ahLst/>
                <a:cxnLst/>
                <a:rect l="0" t="0" r="0" b="0"/>
                <a:pathLst>
                  <a:path w="56" h="83" extrusionOk="0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avLst/>
                <a:gdLst/>
                <a:ahLst/>
                <a:cxnLst/>
                <a:rect l="0" t="0" r="0" b="0"/>
                <a:pathLst>
                  <a:path w="78" h="85" extrusionOk="0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</p:grpSp>
        <p:pic>
          <p:nvPicPr>
            <p:cNvPr id="52" name="Shape 5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7051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4581698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Shape 24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Shape 27"/>
          <p:cNvCxnSpPr/>
          <p:nvPr/>
        </p:nvCxnSpPr>
        <p:spPr>
          <a:xfrm>
            <a:off x="0" y="677625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hape 28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rgbClr val="4656A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55" name="Shape 55"/>
          <p:cNvSpPr/>
          <p:nvPr/>
        </p:nvSpPr>
        <p:spPr>
          <a:xfrm>
            <a:off x="-2382" y="890588"/>
            <a:ext cx="1828086" cy="689372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050"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044559" y="2429107"/>
            <a:ext cx="7648075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3375" b="1" i="0" u="none" strike="noStrike" cap="none" baseline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044559" y="3536985"/>
            <a:ext cx="7648077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6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043522" y="4224470"/>
            <a:ext cx="5863901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marL="342900" indent="0" rtl="0">
              <a:spcBef>
                <a:spcPts val="0"/>
              </a:spcBef>
              <a:buNone/>
              <a:defRPr/>
            </a:lvl2pPr>
            <a:lvl3pPr marL="685800" indent="0" rtl="0">
              <a:spcBef>
                <a:spcPts val="0"/>
              </a:spcBef>
              <a:buNone/>
              <a:defRPr/>
            </a:lvl3pPr>
            <a:lvl4pPr marL="1028700" indent="0" rtl="0">
              <a:spcBef>
                <a:spcPts val="0"/>
              </a:spcBef>
              <a:buNone/>
              <a:defRPr/>
            </a:lvl4pPr>
            <a:lvl5pPr marL="1371600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932" cy="52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4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Slide">
    <p:bg>
      <p:bgPr>
        <a:solidFill>
          <a:schemeClr val="accent5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044656" y="1923783"/>
            <a:ext cx="76479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3375" b="1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044655" y="3031655"/>
            <a:ext cx="7647979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50"/>
              </a:spcBef>
              <a:buClr>
                <a:schemeClr val="accent6"/>
              </a:buClr>
              <a:buFont typeface="Arial"/>
              <a:buNone/>
              <a:defRPr sz="165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66" name="Shape 66"/>
          <p:cNvSpPr/>
          <p:nvPr/>
        </p:nvSpPr>
        <p:spPr>
          <a:xfrm>
            <a:off x="-2382" y="890588"/>
            <a:ext cx="1828086" cy="689372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050"/>
          </a:p>
        </p:txBody>
      </p:sp>
      <p:pic>
        <p:nvPicPr>
          <p:cNvPr id="67" name="Shape 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932" cy="52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0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">
    <p:bg>
      <p:bgPr>
        <a:solidFill>
          <a:schemeClr val="accent5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685800" y="828675"/>
            <a:ext cx="6481026" cy="2197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3831" marR="0" indent="-173831" algn="l" rtl="0"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70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923543" y="4013863"/>
            <a:ext cx="5581140" cy="760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0747" marR="0" indent="-260747" algn="l" rtl="0">
              <a:spcBef>
                <a:spcPts val="450"/>
              </a:spcBef>
              <a:buClr>
                <a:schemeClr val="accent6"/>
              </a:buClr>
              <a:buFont typeface="Arial"/>
              <a:buNone/>
              <a:defRPr sz="165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842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rmation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89"/>
            <a:ext cx="9143999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77" name="Shape 77"/>
          <p:cNvSpPr/>
          <p:nvPr/>
        </p:nvSpPr>
        <p:spPr>
          <a:xfrm flipH="1">
            <a:off x="7315200" y="2075679"/>
            <a:ext cx="1828086" cy="689372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050"/>
          </a:p>
        </p:txBody>
      </p:sp>
      <p:pic>
        <p:nvPicPr>
          <p:cNvPr id="78" name="Shape 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496" y="2159258"/>
            <a:ext cx="652932" cy="5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1037628" y="1658536"/>
            <a:ext cx="6056027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375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1017218" y="3031658"/>
            <a:ext cx="6087553" cy="5454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50"/>
              </a:spcBef>
              <a:buClr>
                <a:schemeClr val="lt1"/>
              </a:buClr>
              <a:buFont typeface="Arial"/>
              <a:buNone/>
              <a:defRPr sz="1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1016709" y="3719513"/>
            <a:ext cx="3673474" cy="2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None/>
              <a:defRPr sz="1350" baseline="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3"/>
          </p:nvPr>
        </p:nvSpPr>
        <p:spPr>
          <a:xfrm>
            <a:off x="1016709" y="3988346"/>
            <a:ext cx="3673474" cy="2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None/>
              <a:defRPr sz="1350" baseline="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4"/>
          </p:nvPr>
        </p:nvSpPr>
        <p:spPr>
          <a:xfrm>
            <a:off x="1016709" y="4257973"/>
            <a:ext cx="3673474" cy="2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None/>
              <a:defRPr sz="1350" baseline="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65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 with Sub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66723" y="1371600"/>
            <a:ext cx="8229600" cy="3225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1pPr>
            <a:lvl2pPr marL="5143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2pPr>
            <a:lvl3pPr marL="8572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55612" y="755573"/>
            <a:ext cx="8229600" cy="42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941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9606" y="1052513"/>
            <a:ext cx="8229600" cy="35450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/>
              <a:buChar char="●"/>
              <a:defRPr/>
            </a:lvl1pPr>
            <a:lvl2pPr marL="5143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/>
              <a:buChar char="●"/>
              <a:defRPr/>
            </a:lvl2pPr>
            <a:lvl3pPr marL="8572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/>
              <a:buChar char="●"/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196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lide with Sub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55612" y="755573"/>
            <a:ext cx="8229600" cy="42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6723" y="1371600"/>
            <a:ext cx="8229600" cy="10199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5"/>
              </a:buClr>
              <a:buNone/>
              <a:defRPr>
                <a:solidFill>
                  <a:schemeClr val="accent5"/>
                </a:solidFill>
              </a:defRPr>
            </a:lvl1pPr>
            <a:lvl2pPr marL="342900" indent="0" rtl="0">
              <a:spcBef>
                <a:spcPts val="0"/>
              </a:spcBef>
              <a:buNone/>
              <a:defRPr/>
            </a:lvl2pPr>
            <a:lvl3pPr marL="685800" indent="0"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2591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5612" y="755573"/>
            <a:ext cx="8229600" cy="42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211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7923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657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" name="Shape 32"/>
          <p:cNvGraphicFramePr/>
          <p:nvPr/>
        </p:nvGraphicFramePr>
        <p:xfrm>
          <a:off x="588200" y="926887"/>
          <a:ext cx="8000000" cy="1752550"/>
        </p:xfrm>
        <a:graphic>
          <a:graphicData uri="http://schemas.openxmlformats.org/drawingml/2006/table">
            <a:tbl>
              <a:tblPr>
                <a:noFill/>
                <a:tableStyleId>{EB9508C6-1EA6-447F-B879-3859FE1A9EA4}</a:tableStyleId>
              </a:tblPr>
              <a:tblGrid>
                <a:gridCol w="2000000"/>
                <a:gridCol w="2000000"/>
                <a:gridCol w="2000000"/>
                <a:gridCol w="2000000"/>
              </a:tblGrid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5" name="Shape 35"/>
          <p:cNvCxnSpPr/>
          <p:nvPr/>
        </p:nvCxnSpPr>
        <p:spPr>
          <a:xfrm>
            <a:off x="0" y="4581698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Shape 36"/>
          <p:cNvCxnSpPr/>
          <p:nvPr/>
        </p:nvCxnSpPr>
        <p:spPr>
          <a:xfrm>
            <a:off x="0" y="677625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579475" y="176525"/>
            <a:ext cx="8000099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TextBox 9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1"/>
            <a:ext cx="9144001" cy="114974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cxnSp>
        <p:nvCxnSpPr>
          <p:cNvPr id="109" name="Shape 109"/>
          <p:cNvCxnSpPr/>
          <p:nvPr/>
        </p:nvCxnSpPr>
        <p:spPr>
          <a:xfrm>
            <a:off x="0" y="1127875"/>
            <a:ext cx="9144001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2700"/>
            </a:lvl1pPr>
            <a:lvl2pPr rtl="0">
              <a:spcBef>
                <a:spcPts val="0"/>
              </a:spcBef>
              <a:defRPr sz="2700"/>
            </a:lvl2pPr>
            <a:lvl3pPr rtl="0">
              <a:spcBef>
                <a:spcPts val="0"/>
              </a:spcBef>
              <a:defRPr sz="2700"/>
            </a:lvl3pPr>
            <a:lvl4pPr rtl="0">
              <a:spcBef>
                <a:spcPts val="0"/>
              </a:spcBef>
              <a:defRPr sz="2700"/>
            </a:lvl4pPr>
            <a:lvl5pPr rtl="0">
              <a:spcBef>
                <a:spcPts val="0"/>
              </a:spcBef>
              <a:defRPr sz="2700"/>
            </a:lvl5pPr>
            <a:lvl6pPr rtl="0">
              <a:spcBef>
                <a:spcPts val="0"/>
              </a:spcBef>
              <a:defRPr sz="2700"/>
            </a:lvl6pPr>
            <a:lvl7pPr rtl="0">
              <a:spcBef>
                <a:spcPts val="0"/>
              </a:spcBef>
              <a:defRPr sz="2700"/>
            </a:lvl7pPr>
            <a:lvl8pPr rtl="0">
              <a:spcBef>
                <a:spcPts val="0"/>
              </a:spcBef>
              <a:defRPr sz="2700"/>
            </a:lvl8pPr>
            <a:lvl9pPr rtl="0">
              <a:spcBef>
                <a:spcPts val="0"/>
              </a:spcBef>
              <a:defRPr sz="27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350"/>
            </a:lvl5pPr>
            <a:lvl6pPr rtl="0">
              <a:spcBef>
                <a:spcPts val="0"/>
              </a:spcBef>
              <a:defRPr sz="1350"/>
            </a:lvl6pPr>
            <a:lvl7pPr rtl="0">
              <a:spcBef>
                <a:spcPts val="0"/>
              </a:spcBef>
              <a:defRPr sz="1350"/>
            </a:lvl7pPr>
            <a:lvl8pPr rtl="0">
              <a:spcBef>
                <a:spcPts val="0"/>
              </a:spcBef>
              <a:defRPr sz="1350"/>
            </a:lvl8pPr>
            <a:lvl9pPr rtl="0">
              <a:spcBef>
                <a:spcPts val="0"/>
              </a:spcBef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4093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69651" y="893"/>
            <a:ext cx="861542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99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99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99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276793" y="1024234"/>
            <a:ext cx="8615420" cy="36218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97644" indent="-78581" algn="l" rtl="0">
              <a:spcBef>
                <a:spcPts val="900"/>
              </a:spcBef>
              <a:spcAft>
                <a:spcPts val="0"/>
              </a:spcAft>
              <a:buClr>
                <a:srgbClr val="4D4D4D"/>
              </a:buClr>
              <a:buFont typeface="Arial"/>
              <a:buChar char="●"/>
              <a:defRPr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4585" indent="-165497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58429" indent="-105965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03710" indent="-146447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01366" indent="-101204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45454" indent="-102392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88354" indent="-102392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31253" indent="-10239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74153" indent="-102391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186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 1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DA453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 1 1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F8A52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theme" Target="../theme/them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sldNum" idx="12"/>
          </p:nvPr>
        </p:nvSpPr>
        <p:spPr>
          <a:xfrm>
            <a:off x="6846272" y="473395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endParaRPr sz="770" b="0" i="0" u="none" strike="noStrike" cap="none" baseline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  <a:rtl val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  <p:sldLayoutId id="2147483692" r:id="rId2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3000" b="1" i="0" u="none" strike="noStrike" cap="none" baseline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1052513"/>
            <a:ext cx="8229600" cy="3542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158750" algn="l" rtl="0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sz="1800" b="0" i="0" u="none" strike="noStrike" cap="none" baseline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indent="-158750" algn="l" rtl="0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sz="1800" b="0" i="0" u="none" strike="noStrike" cap="none" baseline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158750" algn="l" rtl="0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sz="1800" b="0" i="0" u="none" strike="noStrike" cap="none" baseline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58750" algn="l" rtl="0">
              <a:spcBef>
                <a:spcPts val="360"/>
              </a:spcBef>
              <a:buClr>
                <a:schemeClr val="dk1"/>
              </a:buClr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pic>
        <p:nvPicPr>
          <p:cNvPr id="10" name="Shape 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8117" y="4789014"/>
            <a:ext cx="287696" cy="287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72135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http2demo.io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7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45533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ONE CONNECTION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146" name="Picture 2" descr="str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9" y="1099028"/>
            <a:ext cx="4654764" cy="29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476" y="842962"/>
            <a:ext cx="4200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494518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ONE CONNECTION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" name="Shape 232"/>
          <p:cNvSpPr txBox="1">
            <a:spLocks noGrp="1"/>
          </p:cNvSpPr>
          <p:nvPr>
            <p:ph type="body" idx="1"/>
          </p:nvPr>
        </p:nvSpPr>
        <p:spPr>
          <a:xfrm>
            <a:off x="232850" y="3331027"/>
            <a:ext cx="8420038" cy="10958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-US" sz="16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Streams are multiplexed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by splitting communication into frames</a:t>
            </a:r>
          </a:p>
          <a:p>
            <a:pPr marL="914400" lvl="1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e.g. HEADERS, DATA, etc</a:t>
            </a: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Streams can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 prioritized</a:t>
            </a:r>
          </a:p>
          <a:p>
            <a:pPr marL="914400" lvl="1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Streams can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 flow </a:t>
            </a: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controlled</a:t>
            </a:r>
            <a:r>
              <a:rPr lang="en-US" sz="14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4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400" i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99" y="762217"/>
            <a:ext cx="8465628" cy="2343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52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7949643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STREAM WEIGHT &amp; DEPENDENCY 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98" name="Picture 2" descr="HTTP/2 stream dependencies and weigh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0" y="811851"/>
            <a:ext cx="6870423" cy="29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561"/>
          <p:cNvSpPr txBox="1"/>
          <p:nvPr/>
        </p:nvSpPr>
        <p:spPr>
          <a:xfrm>
            <a:off x="212548" y="3810000"/>
            <a:ext cx="8931452" cy="635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74650" rtl="0">
              <a:spcBef>
                <a:spcPts val="0"/>
              </a:spcBef>
              <a:buClr>
                <a:srgbClr val="434343"/>
              </a:buClr>
              <a:buSzPct val="100000"/>
              <a:buFont typeface="Roboto Condensed"/>
              <a:buAutoNum type="arabicPeriod"/>
            </a:pPr>
            <a:r>
              <a:rPr lang="en-US" sz="16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E.g. style.css (“A”) should get 2/3rd’s of available resources as compared to logo.jpg (“B”)</a:t>
            </a:r>
          </a:p>
          <a:p>
            <a:pPr marL="457200" lvl="0" indent="-374650" rtl="0">
              <a:spcBef>
                <a:spcPts val="0"/>
              </a:spcBef>
              <a:buClr>
                <a:srgbClr val="434343"/>
              </a:buClr>
              <a:buSzPct val="100000"/>
              <a:buFont typeface="Roboto Condensed"/>
              <a:buAutoNum type="arabicPeriod"/>
            </a:pPr>
            <a:r>
              <a:rPr lang="en-US" sz="16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E.g. product-photo-1.jpg (“D”) should be delivered before product-photo-2.jpg (“C”)</a:t>
            </a:r>
          </a:p>
        </p:txBody>
      </p:sp>
    </p:spTree>
    <p:extLst>
      <p:ext uri="{BB962C8B-B14F-4D97-AF65-F5344CB8AC3E}">
        <p14:creationId xmlns:p14="http://schemas.microsoft.com/office/powerpoint/2010/main" val="401800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5438671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SERVER PUSH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22" y="810809"/>
            <a:ext cx="7130943" cy="27815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48"/>
          <p:cNvSpPr txBox="1">
            <a:spLocks noGrp="1"/>
          </p:cNvSpPr>
          <p:nvPr>
            <p:ph type="body" idx="1"/>
          </p:nvPr>
        </p:nvSpPr>
        <p:spPr>
          <a:xfrm>
            <a:off x="576422" y="3763105"/>
            <a:ext cx="8015400" cy="72181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61950" indent="-285750">
              <a:spcBef>
                <a:spcPts val="0"/>
              </a:spcBef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One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request, multiple responses.</a:t>
            </a:r>
          </a:p>
          <a:p>
            <a:pPr marL="361950" indent="-285750">
              <a:spcBef>
                <a:spcPts val="0"/>
              </a:spcBef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Push redirects, cache </a:t>
            </a: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invalidations…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lots of new and exciting possibilities!</a:t>
            </a:r>
          </a:p>
        </p:txBody>
      </p:sp>
    </p:spTree>
    <p:extLst>
      <p:ext uri="{BB962C8B-B14F-4D97-AF65-F5344CB8AC3E}">
        <p14:creationId xmlns:p14="http://schemas.microsoft.com/office/powerpoint/2010/main" val="2480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HTTP/2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39550" y="4618137"/>
            <a:ext cx="2204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http://www.http2demo.io/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0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2.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78821" y="1296237"/>
            <a:ext cx="2461846" cy="2713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JavaScript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53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821" y="1296237"/>
            <a:ext cx="2461846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12785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821" y="1296237"/>
            <a:ext cx="2461846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78821" y="855785"/>
            <a:ext cx="2461846" cy="3500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C/C++ etc.</a:t>
            </a:r>
          </a:p>
        </p:txBody>
      </p:sp>
    </p:spTree>
    <p:extLst>
      <p:ext uri="{BB962C8B-B14F-4D97-AF65-F5344CB8AC3E}">
        <p14:creationId xmlns:p14="http://schemas.microsoft.com/office/powerpoint/2010/main" val="190437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821" y="1296237"/>
            <a:ext cx="2461846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5280810" y="2250832"/>
            <a:ext cx="919714" cy="1316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ASM.js</a:t>
            </a:r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278820" y="855785"/>
            <a:ext cx="2900915" cy="3500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C/C++ etc.</a:t>
            </a:r>
          </a:p>
        </p:txBody>
      </p:sp>
      <p:sp>
        <p:nvSpPr>
          <p:cNvPr id="9" name="Down Arrow 8"/>
          <p:cNvSpPr/>
          <p:nvPr/>
        </p:nvSpPr>
        <p:spPr>
          <a:xfrm>
            <a:off x="5812301" y="1336431"/>
            <a:ext cx="388223" cy="783771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57988"/>
          <a:stretch/>
        </p:blipFill>
        <p:spPr>
          <a:xfrm>
            <a:off x="-10133" y="0"/>
            <a:ext cx="3031629" cy="5160750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3154650" y="2544200"/>
            <a:ext cx="5668200" cy="360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Sergey Pugachev, Google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@</a:t>
            </a:r>
            <a:r>
              <a:rPr lang="en-US" sz="2400" dirty="0" err="1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spugachev</a:t>
            </a:r>
            <a:endParaRPr lang="en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54650" y="1628100"/>
            <a:ext cx="5625600" cy="96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de-DE" sz="2800" dirty="0" smtClean="0">
                <a:latin typeface="Calibri" panose="020F0502020204030204" pitchFamily="34" charset="0"/>
              </a:rPr>
              <a:t>The </a:t>
            </a:r>
            <a:r>
              <a:rPr lang="de-DE" sz="2800" dirty="0" err="1" smtClean="0">
                <a:latin typeface="Calibri" panose="020F0502020204030204" pitchFamily="34" charset="0"/>
              </a:rPr>
              <a:t>future</a:t>
            </a:r>
            <a:r>
              <a:rPr lang="de-DE" sz="2800" dirty="0" smtClean="0">
                <a:latin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</a:rPr>
              <a:t>of</a:t>
            </a:r>
            <a:r>
              <a:rPr lang="de-DE" sz="2800" dirty="0" smtClean="0">
                <a:latin typeface="Calibri" panose="020F0502020204030204" pitchFamily="34" charset="0"/>
              </a:rPr>
              <a:t> web </a:t>
            </a:r>
            <a:r>
              <a:rPr lang="de-DE" sz="2800" dirty="0" err="1" smtClean="0">
                <a:latin typeface="Calibri" panose="020F0502020204030204" pitchFamily="34" charset="0"/>
              </a:rPr>
              <a:t>standards</a:t>
            </a:r>
            <a:r>
              <a:rPr lang="de-DE" sz="2800" dirty="0" smtClean="0">
                <a:latin typeface="Calibri" panose="020F0502020204030204" pitchFamily="34" charset="0"/>
              </a:rPr>
              <a:t>: </a:t>
            </a:r>
            <a:r>
              <a:rPr lang="de-DE" sz="2800" dirty="0" err="1" smtClean="0">
                <a:latin typeface="Calibri" panose="020F0502020204030204" pitchFamily="34" charset="0"/>
              </a:rPr>
              <a:t>from</a:t>
            </a:r>
            <a:r>
              <a:rPr lang="de-DE" sz="2800" dirty="0" smtClean="0">
                <a:latin typeface="Calibri" panose="020F0502020204030204" pitchFamily="34" charset="0"/>
              </a:rPr>
              <a:t> Web </a:t>
            </a:r>
            <a:r>
              <a:rPr lang="de-DE" sz="2800" dirty="0">
                <a:latin typeface="Calibri" panose="020F0502020204030204" pitchFamily="34" charset="0"/>
              </a:rPr>
              <a:t>C</a:t>
            </a:r>
            <a:r>
              <a:rPr lang="de-DE" sz="2800" dirty="0" smtClean="0">
                <a:latin typeface="Calibri" panose="020F0502020204030204" pitchFamily="34" charset="0"/>
              </a:rPr>
              <a:t>omponents </a:t>
            </a:r>
            <a:r>
              <a:rPr lang="de-DE" sz="2800" dirty="0" err="1" smtClean="0">
                <a:latin typeface="Calibri" panose="020F0502020204030204" pitchFamily="34" charset="0"/>
              </a:rPr>
              <a:t>to</a:t>
            </a:r>
            <a:r>
              <a:rPr lang="de-DE" sz="2800" dirty="0" smtClean="0">
                <a:latin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</a:rPr>
              <a:t>WebAssembly</a:t>
            </a:r>
            <a:endParaRPr lang="en" sz="2800" dirty="0">
              <a:latin typeface="Calibri" panose="020F0502020204030204" pitchFamily="34" charset="0"/>
            </a:endParaRPr>
          </a:p>
        </p:txBody>
      </p:sp>
      <p:sp>
        <p:nvSpPr>
          <p:cNvPr id="18" name="Прямоугольник 3"/>
          <p:cNvSpPr/>
          <p:nvPr/>
        </p:nvSpPr>
        <p:spPr bwMode="auto">
          <a:xfrm>
            <a:off x="-11361" y="8625"/>
            <a:ext cx="3032857" cy="5152125"/>
          </a:xfrm>
          <a:prstGeom prst="rect">
            <a:avLst/>
          </a:pr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32" tIns="45716" rIns="91432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38" fontAlgn="base">
              <a:spcBef>
                <a:spcPct val="0"/>
              </a:spcBef>
              <a:spcAft>
                <a:spcPct val="0"/>
              </a:spcAft>
            </a:pPr>
            <a:endParaRPr lang="en-US" sz="2300" spc="-1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Ligh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8821" y="1256045"/>
            <a:ext cx="1152210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JavaScript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41563" y="1256045"/>
            <a:ext cx="1199104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</a:t>
            </a:r>
          </a:p>
          <a:p>
            <a:pPr algn="ctr"/>
            <a:r>
              <a:rPr lang="en-US" sz="1600" dirty="0" smtClean="0"/>
              <a:t>Assembly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541563" y="815593"/>
            <a:ext cx="1199104" cy="3500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C/C++ etc.</a:t>
            </a:r>
          </a:p>
        </p:txBody>
      </p:sp>
    </p:spTree>
    <p:extLst>
      <p:ext uri="{BB962C8B-B14F-4D97-AF65-F5344CB8AC3E}">
        <p14:creationId xmlns:p14="http://schemas.microsoft.com/office/powerpoint/2010/main" val="5864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</a:t>
            </a:r>
            <a:r>
              <a:rPr lang="en-US" dirty="0" err="1" smtClean="0"/>
              <a:t>WebAssembly</a:t>
            </a:r>
            <a:r>
              <a:rPr lang="en-US" dirty="0" smtClean="0"/>
              <a:t> &amp; </a:t>
            </a:r>
            <a:r>
              <a:rPr lang="en-US" dirty="0" err="1" smtClean="0"/>
              <a:t>ASM.js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ECMASCRIPT 2015, 2016</a:t>
            </a:r>
            <a:r>
              <a:rPr lang="is-I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5" y="1332236"/>
            <a:ext cx="8762163" cy="26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CLASSES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787134"/>
            <a:ext cx="626514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class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 err="1">
                <a:solidFill>
                  <a:srgbClr val="654792"/>
                </a:solidFill>
                <a:latin typeface="Consolas" charset="0"/>
              </a:rPr>
              <a:t>SkinnedMesh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extends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 err="1">
                <a:solidFill>
                  <a:srgbClr val="654792"/>
                </a:solidFill>
                <a:latin typeface="Consolas" charset="0"/>
              </a:rPr>
              <a:t>THREE.Mesh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{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200" dirty="0">
                <a:solidFill>
                  <a:srgbClr val="654792"/>
                </a:solidFill>
                <a:latin typeface="Consolas" charset="0"/>
              </a:rPr>
              <a:t>constructor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(geometry, materials) {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>
                <a:solidFill>
                  <a:srgbClr val="E65334"/>
                </a:solidFill>
                <a:latin typeface="Consolas" charset="0"/>
              </a:rPr>
              <a:t>super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(geometry, materials);</a:t>
            </a:r>
          </a:p>
          <a:p>
            <a:endParaRPr lang="en-US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.idMatrix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SkinnedMesh.defaultMatrix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();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.bones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[];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.boneMatrices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[];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>
                <a:solidFill>
                  <a:srgbClr val="848684"/>
                </a:solidFill>
                <a:latin typeface="Consolas" charset="0"/>
              </a:rPr>
              <a:t>//...</a:t>
            </a:r>
            <a:endParaRPr lang="de-DE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>
                <a:solidFill>
                  <a:srgbClr val="654792"/>
                </a:solidFill>
                <a:latin typeface="Consolas" charset="0"/>
              </a:rPr>
              <a:t>update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camera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) {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>
                <a:solidFill>
                  <a:srgbClr val="848684"/>
                </a:solidFill>
                <a:latin typeface="Consolas" charset="0"/>
              </a:rPr>
              <a:t>//...</a:t>
            </a:r>
            <a:endParaRPr lang="de-DE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 err="1">
                <a:solidFill>
                  <a:srgbClr val="E65334"/>
                </a:solidFill>
                <a:latin typeface="Consolas" charset="0"/>
              </a:rPr>
              <a:t>super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.update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();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get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654792"/>
                </a:solidFill>
                <a:latin typeface="Consolas" charset="0"/>
              </a:rPr>
              <a:t>boneCount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() {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 err="1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.bones.</a:t>
            </a:r>
            <a:r>
              <a:rPr lang="de-DE" sz="1200" dirty="0" err="1">
                <a:solidFill>
                  <a:srgbClr val="0E72A4"/>
                </a:solidFill>
                <a:latin typeface="Consolas" charset="0"/>
              </a:rPr>
              <a:t>length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set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654792"/>
                </a:solidFill>
                <a:latin typeface="Consolas" charset="0"/>
              </a:rPr>
              <a:t>matrixType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matrixType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) {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.idMatrix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SkinnedMesh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[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matrixType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]();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 smtClean="0">
                <a:solidFill>
                  <a:srgbClr val="262626"/>
                </a:solidFill>
                <a:latin typeface="Consolas" charset="0"/>
              </a:rPr>
              <a:t>}</a:t>
            </a:r>
            <a:endParaRPr lang="de-DE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93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ARROW FUNCTIONS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098" y="885658"/>
            <a:ext cx="73020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800" dirty="0" smtClean="0">
                <a:solidFill>
                  <a:srgbClr val="94064B"/>
                </a:solidFill>
                <a:latin typeface="Consolas" charset="0"/>
              </a:rPr>
              <a:t>//var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>
                <a:solidFill>
                  <a:srgbClr val="262626"/>
                </a:solidFill>
                <a:latin typeface="Consolas" charset="0"/>
              </a:rPr>
              <a:t>odds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 smtClean="0">
                <a:solidFill>
                  <a:srgbClr val="262626"/>
                </a:solidFill>
                <a:latin typeface="Consolas" charset="0"/>
              </a:rPr>
              <a:t>evens.map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sk-SK" sz="1800" dirty="0" err="1" smtClean="0">
                <a:solidFill>
                  <a:srgbClr val="262626"/>
                </a:solidFill>
                <a:latin typeface="Consolas" charset="0"/>
              </a:rPr>
              <a:t>function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(v){ </a:t>
            </a:r>
            <a:r>
              <a:rPr lang="sk-SK" sz="1800" dirty="0" err="1" smtClean="0">
                <a:solidFill>
                  <a:srgbClr val="262626"/>
                </a:solidFill>
                <a:latin typeface="Consolas" charset="0"/>
              </a:rPr>
              <a:t>return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 v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smtClean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; 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);</a:t>
            </a:r>
          </a:p>
          <a:p>
            <a:endParaRPr lang="sk-SK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sk-SK" sz="1800" dirty="0" smtClean="0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>
                <a:solidFill>
                  <a:srgbClr val="262626"/>
                </a:solidFill>
                <a:latin typeface="Consolas" charset="0"/>
              </a:rPr>
              <a:t>odds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>
                <a:solidFill>
                  <a:srgbClr val="262626"/>
                </a:solidFill>
                <a:latin typeface="Consolas" charset="0"/>
              </a:rPr>
              <a:t>evens.map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(v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=&gt;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v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);</a:t>
            </a:r>
          </a:p>
          <a:p>
            <a:r>
              <a:rPr lang="it-IT" sz="1800" dirty="0" err="1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 err="1">
                <a:solidFill>
                  <a:srgbClr val="262626"/>
                </a:solidFill>
                <a:latin typeface="Consolas" charset="0"/>
              </a:rPr>
              <a:t>nums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 err="1">
                <a:solidFill>
                  <a:srgbClr val="262626"/>
                </a:solidFill>
                <a:latin typeface="Consolas" charset="0"/>
              </a:rPr>
              <a:t>evens.map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((v, i)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 =&gt;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v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i);</a:t>
            </a: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 err="1" smtClean="0">
                <a:solidFill>
                  <a:srgbClr val="262626"/>
                </a:solidFill>
                <a:latin typeface="Consolas" charset="0"/>
              </a:rPr>
              <a:t>nums.forEach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(v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=&gt;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{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if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(v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%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0E72A4"/>
                </a:solidFill>
                <a:latin typeface="Consolas" charset="0"/>
              </a:rPr>
              <a:t>5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===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) {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800" dirty="0" err="1">
                <a:solidFill>
                  <a:srgbClr val="262626"/>
                </a:solidFill>
                <a:latin typeface="Consolas" charset="0"/>
              </a:rPr>
              <a:t>fives.</a:t>
            </a:r>
            <a:r>
              <a:rPr lang="en-US" sz="1800" dirty="0" err="1">
                <a:solidFill>
                  <a:srgbClr val="0E72A4"/>
                </a:solidFill>
                <a:latin typeface="Consolas" charset="0"/>
              </a:rPr>
              <a:t>push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(v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);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 }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});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918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TEMPLATE STRINGS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98776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Multiline strings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`In JavaScript this is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 not legal.`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String interpolation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 err="1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name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"Bob"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, time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"today"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en-US" sz="1800" dirty="0" err="1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err="1" smtClean="0">
                <a:solidFill>
                  <a:srgbClr val="262626"/>
                </a:solidFill>
                <a:latin typeface="Consolas" charset="0"/>
              </a:rPr>
              <a:t>str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smtClean="0">
                <a:solidFill>
                  <a:srgbClr val="13247E"/>
                </a:solidFill>
                <a:latin typeface="Consolas" charset="0"/>
              </a:rPr>
              <a:t>`Hello 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${name}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, how are you 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${</a:t>
            </a:r>
            <a:r>
              <a:rPr lang="en-US" sz="1800">
                <a:solidFill>
                  <a:srgbClr val="262626"/>
                </a:solidFill>
                <a:latin typeface="Consolas" charset="0"/>
              </a:rPr>
              <a:t>time</a:t>
            </a:r>
            <a:r>
              <a:rPr lang="en-US" sz="180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en-US" sz="1800" smtClean="0">
                <a:solidFill>
                  <a:srgbClr val="13247E"/>
                </a:solidFill>
                <a:latin typeface="Consolas" charset="0"/>
              </a:rPr>
              <a:t>?`</a:t>
            </a:r>
            <a:r>
              <a:rPr lang="en-US" sz="1800" smtClean="0">
                <a:solidFill>
                  <a:srgbClr val="262626"/>
                </a:solidFill>
                <a:latin typeface="Consolas" charset="0"/>
              </a:rPr>
              <a:t>;</a:t>
            </a:r>
            <a:endParaRPr lang="en-US" sz="1800">
              <a:solidFill>
                <a:srgbClr val="262626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DEFAULT &amp; REST PARAMETERS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854322"/>
            <a:ext cx="73925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function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654792"/>
                </a:solidFill>
                <a:latin typeface="Consolas" charset="0"/>
              </a:rPr>
              <a:t>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(x, 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y </a:t>
            </a:r>
            <a:r>
              <a:rPr lang="en-US" sz="1800" dirty="0" smtClean="0">
                <a:solidFill>
                  <a:srgbClr val="94064B"/>
                </a:solidFill>
                <a:latin typeface="Consolas" charset="0"/>
              </a:rPr>
              <a:t>= </a:t>
            </a:r>
            <a:r>
              <a:rPr lang="en-US" sz="1800" dirty="0" smtClean="0">
                <a:solidFill>
                  <a:srgbClr val="0E72A4"/>
                </a:solidFill>
                <a:latin typeface="Consolas" charset="0"/>
              </a:rPr>
              <a:t>12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) {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y is 12 if not passed (or passed as undefined)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x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y;</a:t>
            </a:r>
          </a:p>
          <a:p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}</a:t>
            </a: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s-IS" sz="1800" dirty="0">
                <a:solidFill>
                  <a:srgbClr val="262626"/>
                </a:solidFill>
                <a:latin typeface="Consolas" charset="0"/>
              </a:rPr>
              <a:t>f(</a:t>
            </a:r>
            <a:r>
              <a:rPr lang="is-IS" sz="1800" dirty="0">
                <a:solidFill>
                  <a:srgbClr val="0E72A4"/>
                </a:solidFill>
                <a:latin typeface="Consolas" charset="0"/>
              </a:rPr>
              <a:t>3</a:t>
            </a:r>
            <a:r>
              <a:rPr lang="is-IS" sz="1800" dirty="0">
                <a:solidFill>
                  <a:srgbClr val="262626"/>
                </a:solidFill>
                <a:latin typeface="Consolas" charset="0"/>
              </a:rPr>
              <a:t>) </a:t>
            </a:r>
            <a:r>
              <a:rPr lang="is-IS" sz="1800" dirty="0">
                <a:solidFill>
                  <a:srgbClr val="94064B"/>
                </a:solidFill>
                <a:latin typeface="Consolas" charset="0"/>
              </a:rPr>
              <a:t>==</a:t>
            </a:r>
            <a:r>
              <a:rPr lang="is-I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s-IS" sz="1800" dirty="0">
                <a:solidFill>
                  <a:srgbClr val="0E72A4"/>
                </a:solidFill>
                <a:latin typeface="Consolas" charset="0"/>
              </a:rPr>
              <a:t>15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425099" y="2680311"/>
            <a:ext cx="76939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function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654792"/>
                </a:solidFill>
                <a:latin typeface="Consolas" charset="0"/>
              </a:rPr>
              <a:t>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(x, ...y) {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y is an Array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x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*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Consolas" charset="0"/>
              </a:rPr>
              <a:t>y.</a:t>
            </a:r>
            <a:r>
              <a:rPr lang="en-US" sz="1800" dirty="0" err="1">
                <a:solidFill>
                  <a:srgbClr val="0E72A4"/>
                </a:solidFill>
                <a:latin typeface="Consolas" charset="0"/>
              </a:rPr>
              <a:t>length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}</a:t>
            </a: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t-IT" sz="1800" dirty="0" err="1">
                <a:solidFill>
                  <a:srgbClr val="262626"/>
                </a:solidFill>
                <a:latin typeface="Consolas" charset="0"/>
              </a:rPr>
              <a:t>f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it-IT" sz="1800" dirty="0">
                <a:solidFill>
                  <a:srgbClr val="0E72A4"/>
                </a:solidFill>
                <a:latin typeface="Consolas" charset="0"/>
              </a:rPr>
              <a:t>3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it-IT" sz="1800" dirty="0">
                <a:solidFill>
                  <a:srgbClr val="13247E"/>
                </a:solidFill>
                <a:latin typeface="Consolas" charset="0"/>
              </a:rPr>
              <a:t>"hello"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it-IT" sz="1800" dirty="0" err="1">
                <a:solidFill>
                  <a:srgbClr val="0E72A4"/>
                </a:solidFill>
                <a:latin typeface="Consolas" charset="0"/>
              </a:rPr>
              <a:t>true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)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==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>
                <a:solidFill>
                  <a:srgbClr val="0E72A4"/>
                </a:solidFill>
                <a:latin typeface="Consolas" charset="0"/>
              </a:rPr>
              <a:t>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13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DESTRUCTING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099" y="88889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err="1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1800" dirty="0" smtClean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is-IS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is-IS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is-IS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is-IS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err="1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tr-TR" sz="1800" dirty="0" smtClean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 </a:t>
            </a:r>
            <a:r>
              <a:rPr lang="tr-TR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tr-T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tr-TR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tr-T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tr-TR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tr-TR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 err="1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 err="1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a</a:t>
            </a:r>
            <a:r>
              <a:rPr lang="pt-BR" sz="1800" dirty="0" smtClean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  <a:endParaRPr lang="en-US" sz="1800" dirty="0">
              <a:solidFill>
                <a:srgbClr val="878787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solidFill>
                  <a:srgbClr val="0C6399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D23255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pt-BR" sz="1800" dirty="0" err="1">
                <a:solidFill>
                  <a:srgbClr val="0C6399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  <a:endParaRPr lang="pt-BR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 smtClean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pt-BR" sz="1800" dirty="0">
              <a:solidFill>
                <a:srgbClr val="878787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 smtClean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 err="1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 err="1">
                <a:solidFill>
                  <a:srgbClr val="D23255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4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LET &amp; CONST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813701"/>
            <a:ext cx="73221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function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654792"/>
                </a:solidFill>
                <a:latin typeface="Consolas" charset="0"/>
              </a:rPr>
              <a:t>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() {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{</a:t>
            </a:r>
          </a:p>
          <a:p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ro-RO" sz="1800" dirty="0" err="1">
                <a:solidFill>
                  <a:srgbClr val="94064B"/>
                </a:solidFill>
                <a:latin typeface="Consolas" charset="0"/>
              </a:rPr>
              <a:t>let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x;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{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  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// okay, block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scoped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name</a:t>
            </a:r>
            <a:endParaRPr lang="de-DE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     </a:t>
            </a:r>
            <a:r>
              <a:rPr lang="ro-RO" sz="1800" dirty="0" err="1">
                <a:solidFill>
                  <a:srgbClr val="94064B"/>
                </a:solidFill>
                <a:latin typeface="Consolas" charset="0"/>
              </a:rPr>
              <a:t>const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ro-RO" sz="1800" dirty="0">
                <a:solidFill>
                  <a:srgbClr val="0E72A4"/>
                </a:solidFill>
                <a:latin typeface="Consolas" charset="0"/>
              </a:rPr>
              <a:t>x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ro-RO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ro-RO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ro-RO" sz="1800" dirty="0" err="1">
                <a:solidFill>
                  <a:srgbClr val="13247E"/>
                </a:solidFill>
                <a:latin typeface="Consolas" charset="0"/>
              </a:rPr>
              <a:t>sneaky</a:t>
            </a:r>
            <a:r>
              <a:rPr lang="ro-RO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     </a:t>
            </a:r>
            <a:r>
              <a:rPr lang="ro-RO" sz="1800" dirty="0">
                <a:solidFill>
                  <a:srgbClr val="848684"/>
                </a:solidFill>
                <a:latin typeface="Consolas" charset="0"/>
              </a:rPr>
              <a:t>// </a:t>
            </a:r>
            <a:r>
              <a:rPr lang="ro-RO" sz="1800" dirty="0" err="1">
                <a:solidFill>
                  <a:srgbClr val="848684"/>
                </a:solidFill>
                <a:latin typeface="Consolas" charset="0"/>
              </a:rPr>
              <a:t>error</a:t>
            </a:r>
            <a:r>
              <a:rPr lang="ro-RO" sz="1800" dirty="0">
                <a:solidFill>
                  <a:srgbClr val="848684"/>
                </a:solidFill>
                <a:latin typeface="Consolas" charset="0"/>
              </a:rPr>
              <a:t>, </a:t>
            </a:r>
            <a:r>
              <a:rPr lang="ro-RO" sz="1800" dirty="0" err="1">
                <a:solidFill>
                  <a:srgbClr val="848684"/>
                </a:solidFill>
                <a:latin typeface="Consolas" charset="0"/>
              </a:rPr>
              <a:t>const</a:t>
            </a:r>
            <a:endParaRPr lang="ro-RO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    x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"foo"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}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//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error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,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already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declared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 in block</a:t>
            </a:r>
            <a:endParaRPr lang="de-DE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it-IT" sz="1800" dirty="0" err="1">
                <a:solidFill>
                  <a:srgbClr val="94064B"/>
                </a:solidFill>
                <a:latin typeface="Consolas" charset="0"/>
              </a:rPr>
              <a:t>let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x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it-IT" sz="1800" dirty="0" err="1">
                <a:solidFill>
                  <a:srgbClr val="13247E"/>
                </a:solidFill>
                <a:latin typeface="Consolas" charset="0"/>
              </a:rPr>
              <a:t>inner</a:t>
            </a:r>
            <a:r>
              <a:rPr lang="it-IT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116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JAVASCRIPT: CALLBACKS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978477"/>
            <a:ext cx="725993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 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= import('fs'); // Bring in the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filesystem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library</a:t>
            </a:r>
          </a:p>
          <a:p>
            <a:endParaRPr lang="en-US" sz="1600" dirty="0">
              <a:solidFill>
                <a:srgbClr val="2C3235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fs.mkdir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('test', </a:t>
            </a:r>
            <a:r>
              <a:rPr lang="en-US" sz="1600" dirty="0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f =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fs.open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('test/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newfile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', 'w',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fs.close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(f,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fs.unlink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('test/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newfile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fs.rmdir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('test',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('Finally finished!!');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    });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});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});</a:t>
            </a:r>
          </a:p>
          <a:p>
            <a:r>
              <a:rPr lang="it-IT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});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ndar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5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ES2016: ASYNC FUNCTIONS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5099" y="942286"/>
            <a:ext cx="84154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// Let's create an </a:t>
            </a:r>
            <a:r>
              <a:rPr lang="en-US" sz="1800" dirty="0" err="1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async</a:t>
            </a:r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 anonymous function</a:t>
            </a:r>
          </a:p>
          <a:p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async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try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// Just have to await the promise!</a:t>
            </a:r>
          </a:p>
          <a:p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smtClean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ro-RO" sz="1800" dirty="0" smtClean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await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getJsonAsync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>
                <a:solidFill>
                  <a:srgbClr val="90011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 err="1">
                <a:solidFill>
                  <a:srgbClr val="900112"/>
                </a:solidFill>
                <a:latin typeface="Consolas" charset="0"/>
                <a:ea typeface="Consolas" charset="0"/>
                <a:cs typeface="Consolas" charset="0"/>
              </a:rPr>
              <a:t>cards.json</a:t>
            </a:r>
            <a:r>
              <a:rPr lang="en-US" sz="1800" dirty="0">
                <a:solidFill>
                  <a:srgbClr val="90011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ro-RO" sz="1800" dirty="0" smtClean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result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JSON.parse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sz="1800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sz="18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  <a:endParaRPr lang="en-US" sz="1800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catch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(e) {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displayDiv.innerHTML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= e;</a:t>
            </a:r>
          </a:p>
          <a:p>
            <a:r>
              <a:rPr lang="de-DE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is-I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</a:t>
            </a:r>
            <a:r>
              <a:rPr lang="en-US" dirty="0" err="1" smtClean="0"/>
              <a:t>EcmaScript</a:t>
            </a:r>
            <a:r>
              <a:rPr lang="en-US" dirty="0" smtClean="0"/>
              <a:t> 2015/2016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6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3.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080" y="120908"/>
            <a:ext cx="8299939" cy="4871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2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25100" y="191475"/>
            <a:ext cx="4950768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 MODEL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36" y="804545"/>
            <a:ext cx="5504125" cy="3120983"/>
          </a:xfrm>
          <a:prstGeom prst="rect">
            <a:avLst/>
          </a:prstGeom>
        </p:spPr>
      </p:pic>
      <p:sp>
        <p:nvSpPr>
          <p:cNvPr id="99" name="Shape 1098"/>
          <p:cNvSpPr/>
          <p:nvPr/>
        </p:nvSpPr>
        <p:spPr>
          <a:xfrm>
            <a:off x="673245" y="4101348"/>
            <a:ext cx="874206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lnSpc>
                <a:spcPct val="120000"/>
              </a:lnSpc>
              <a:buSzPct val="25000"/>
            </a:pPr>
            <a:r>
              <a:rPr lang="en" sz="2800" b="0" i="0" u="none" strike="noStrike" cap="none" baseline="0" dirty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&lt;video</a:t>
            </a:r>
            <a:r>
              <a:rPr lang="en" sz="2800" b="0" i="0" u="none" strike="noStrike" cap="none" baseline="0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800" b="0" i="0" u="none" strike="noStrike" cap="none" baseline="0" dirty="0" err="1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lang="en" sz="2800" b="0" i="0" u="none" strike="noStrike" cap="none" baseline="0" dirty="0" smtClean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800" dirty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“big_buck_bunny.mp4” </a:t>
            </a:r>
            <a:r>
              <a:rPr lang="en" sz="2800" b="0" i="0" u="none" strike="noStrike" cap="none" baseline="0" dirty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controls</a:t>
            </a:r>
            <a:r>
              <a:rPr lang="en" sz="2800" b="0" i="0" u="none" strike="noStrike" cap="none" baseline="0" dirty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96846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575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05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575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66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81125" y="-1148953"/>
            <a:ext cx="11906099" cy="744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35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125" y="-672703"/>
            <a:ext cx="10382399" cy="648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3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125" y="-672703"/>
            <a:ext cx="10382399" cy="64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-93156" y="-143398"/>
            <a:ext cx="9330300" cy="5430299"/>
          </a:xfrm>
          <a:prstGeom prst="rect">
            <a:avLst/>
          </a:prstGeom>
          <a:solidFill>
            <a:srgbClr val="000000">
              <a:alpha val="38820"/>
            </a:srgbClr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900" b="0" i="0" u="none" strike="noStrike" cap="none" baseline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7333" y="-318067"/>
            <a:ext cx="2767199" cy="2767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6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81"/>
          <a:stretch/>
        </p:blipFill>
        <p:spPr>
          <a:xfrm>
            <a:off x="0" y="-19878"/>
            <a:ext cx="9144000" cy="5163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16"/>
          <a:stretch/>
        </p:blipFill>
        <p:spPr>
          <a:xfrm>
            <a:off x="0" y="0"/>
            <a:ext cx="9144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25100" y="191475"/>
            <a:ext cx="4950768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 COMPONENTS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562"/>
            <a:ext cx="5086385" cy="2774392"/>
          </a:xfrm>
          <a:prstGeom prst="rect">
            <a:avLst/>
          </a:prstGeom>
        </p:spPr>
      </p:pic>
      <p:sp>
        <p:nvSpPr>
          <p:cNvPr id="7" name="Shape 145"/>
          <p:cNvSpPr/>
          <p:nvPr/>
        </p:nvSpPr>
        <p:spPr>
          <a:xfrm>
            <a:off x="5086385" y="807729"/>
            <a:ext cx="3789300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Custom Elements</a:t>
            </a:r>
          </a:p>
        </p:txBody>
      </p:sp>
      <p:sp>
        <p:nvSpPr>
          <p:cNvPr id="8" name="Shape 146"/>
          <p:cNvSpPr/>
          <p:nvPr/>
        </p:nvSpPr>
        <p:spPr>
          <a:xfrm>
            <a:off x="5086385" y="1773667"/>
            <a:ext cx="3570899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Templates</a:t>
            </a:r>
          </a:p>
        </p:txBody>
      </p:sp>
      <p:sp>
        <p:nvSpPr>
          <p:cNvPr id="9" name="Shape 147"/>
          <p:cNvSpPr/>
          <p:nvPr/>
        </p:nvSpPr>
        <p:spPr>
          <a:xfrm>
            <a:off x="5086385" y="2739607"/>
            <a:ext cx="4326000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Shadow DOM</a:t>
            </a:r>
          </a:p>
        </p:txBody>
      </p:sp>
      <p:sp>
        <p:nvSpPr>
          <p:cNvPr id="10" name="Shape 148"/>
          <p:cNvSpPr/>
          <p:nvPr/>
        </p:nvSpPr>
        <p:spPr>
          <a:xfrm>
            <a:off x="5086386" y="3705546"/>
            <a:ext cx="3473099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HTML Imports</a:t>
            </a:r>
          </a:p>
        </p:txBody>
      </p:sp>
    </p:spTree>
    <p:extLst>
      <p:ext uri="{BB962C8B-B14F-4D97-AF65-F5344CB8AC3E}">
        <p14:creationId xmlns:p14="http://schemas.microsoft.com/office/powerpoint/2010/main" val="20851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"/>
          <a:stretch/>
        </p:blipFill>
        <p:spPr>
          <a:xfrm>
            <a:off x="-110533" y="0"/>
            <a:ext cx="93799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8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Web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22300" y="150825"/>
            <a:ext cx="7934399" cy="48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AGENDA</a:t>
            </a:r>
            <a:endParaRPr lang="en" dirty="0"/>
          </a:p>
        </p:txBody>
      </p:sp>
      <p:sp>
        <p:nvSpPr>
          <p:cNvPr id="142" name="Shape 142"/>
          <p:cNvSpPr/>
          <p:nvPr/>
        </p:nvSpPr>
        <p:spPr>
          <a:xfrm>
            <a:off x="1251559" y="2203908"/>
            <a:ext cx="2048399" cy="1764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577182" y="2203908"/>
            <a:ext cx="2048399" cy="1764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902805" y="2203908"/>
            <a:ext cx="2048399" cy="176400"/>
          </a:xfrm>
          <a:prstGeom prst="rect">
            <a:avLst/>
          </a:prstGeom>
          <a:solidFill>
            <a:srgbClr val="DC463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251559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577182" y="1566134"/>
            <a:ext cx="2048399" cy="51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902805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  <a:endParaRPr lang="en" sz="20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1251559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HTTP/2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WebRTC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/ORTC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532410" y="2562610"/>
            <a:ext cx="2370394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EcmaScript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2015 (ES6)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WebAssembly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ASM.js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902804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4591" y="3841447"/>
            <a:ext cx="7746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Monotype Sorts" charset="2"/>
                <a:ea typeface="Monotype Sorts" charset="2"/>
                <a:cs typeface="Monotype Sorts" charset="2"/>
              </a:rPr>
              <a:t>g</a:t>
            </a:r>
            <a:r>
              <a:rPr lang="en-US" sz="2400" smtClean="0">
                <a:latin typeface="Monotype Sorts" charset="2"/>
                <a:ea typeface="Monotype Sorts" charset="2"/>
                <a:cs typeface="Monotype Sorts" charset="2"/>
              </a:rPr>
              <a:t>it</a:t>
            </a:r>
            <a:r>
              <a:rPr lang="en-US" sz="2400" dirty="0" smtClean="0">
                <a:latin typeface="Monotype Sorts" charset="2"/>
                <a:ea typeface="Monotype Sorts" charset="2"/>
                <a:cs typeface="Monotype Sorts" charset="2"/>
              </a:rPr>
              <a:t> clone https</a:t>
            </a:r>
            <a:r>
              <a:rPr lang="en-US" sz="2400" dirty="0">
                <a:latin typeface="Monotype Sorts" charset="2"/>
                <a:ea typeface="Monotype Sorts" charset="2"/>
                <a:cs typeface="Monotype Sorts" charset="2"/>
              </a:rPr>
              <a:t>://</a:t>
            </a:r>
            <a:r>
              <a:rPr lang="en-US" sz="2400" dirty="0" err="1">
                <a:latin typeface="Monotype Sorts" charset="2"/>
                <a:ea typeface="Monotype Sorts" charset="2"/>
                <a:cs typeface="Monotype Sorts" charset="2"/>
              </a:rPr>
              <a:t>github.com</a:t>
            </a:r>
            <a:r>
              <a:rPr lang="en-US" sz="2400" dirty="0">
                <a:latin typeface="Monotype Sorts" charset="2"/>
                <a:ea typeface="Monotype Sorts" charset="2"/>
                <a:cs typeface="Monotype Sorts" charset="2"/>
              </a:rPr>
              <a:t>/</a:t>
            </a:r>
            <a:r>
              <a:rPr lang="en-US" sz="2400" dirty="0" err="1">
                <a:latin typeface="Monotype Sorts" charset="2"/>
                <a:ea typeface="Monotype Sorts" charset="2"/>
                <a:cs typeface="Monotype Sorts" charset="2"/>
              </a:rPr>
              <a:t>spugachev</a:t>
            </a:r>
            <a:r>
              <a:rPr lang="en-US" sz="2400" dirty="0">
                <a:latin typeface="Monotype Sorts" charset="2"/>
                <a:ea typeface="Monotype Sorts" charset="2"/>
                <a:cs typeface="Monotype Sorts" charset="2"/>
              </a:rPr>
              <a:t>/DevDayKyiv2015.git</a:t>
            </a:r>
          </a:p>
        </p:txBody>
      </p:sp>
    </p:spTree>
    <p:extLst>
      <p:ext uri="{BB962C8B-B14F-4D97-AF65-F5344CB8AC3E}">
        <p14:creationId xmlns:p14="http://schemas.microsoft.com/office/powerpoint/2010/main" val="35738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43" y="-15905"/>
            <a:ext cx="7048367" cy="5159405"/>
          </a:xfrm>
          <a:prstGeom prst="rect">
            <a:avLst/>
          </a:prstGeom>
        </p:spPr>
      </p:pic>
      <p:sp>
        <p:nvSpPr>
          <p:cNvPr id="8" name="Shape 52"/>
          <p:cNvSpPr/>
          <p:nvPr/>
        </p:nvSpPr>
        <p:spPr>
          <a:xfrm>
            <a:off x="496161" y="1566510"/>
            <a:ext cx="3828189" cy="2062515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3506" y="1706640"/>
            <a:ext cx="4113728" cy="82372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504361" algn="l"/>
              </a:tabLst>
              <a:defRPr lang="en-US" sz="4400" b="0" kern="1200" cap="none" spc="-113" baseline="0" dirty="0">
                <a:ln w="3175">
                  <a:noFill/>
                </a:ln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Segoe Light" pitchFamily="34" charset="0"/>
                <a:ea typeface="+mn-ea"/>
                <a:cs typeface="+mn-cs"/>
              </a:defRPr>
            </a:lvl1pPr>
          </a:lstStyle>
          <a:p>
            <a:pPr defTabSz="685813"/>
            <a:r>
              <a:rPr lang="en-US" sz="5400" spc="-150" dirty="0" smtClean="0">
                <a:gradFill>
                  <a:gsLst>
                    <a:gs pos="0">
                      <a:srgbClr val="F3F3F4"/>
                    </a:gs>
                    <a:gs pos="100000">
                      <a:srgbClr val="F3F3F4"/>
                    </a:gs>
                  </a:gsLst>
                  <a:lin ang="5400000" scaled="0"/>
                </a:gradFill>
                <a:latin typeface="Calibri" charset="0"/>
                <a:ea typeface="Calibri" charset="0"/>
                <a:cs typeface="Calibri" charset="0"/>
              </a:rPr>
              <a:t>Questions</a:t>
            </a:r>
            <a:r>
              <a:rPr sz="5400" spc="-150" dirty="0" smtClean="0">
                <a:gradFill>
                  <a:gsLst>
                    <a:gs pos="0">
                      <a:srgbClr val="F3F3F4"/>
                    </a:gs>
                    <a:gs pos="100000">
                      <a:srgbClr val="F3F3F4"/>
                    </a:gs>
                  </a:gsLst>
                  <a:lin ang="5400000" scaled="0"/>
                </a:gradFill>
              </a:rPr>
              <a:t>?</a:t>
            </a:r>
            <a:endParaRPr sz="2800" dirty="0">
              <a:gradFill>
                <a:gsLst>
                  <a:gs pos="0">
                    <a:srgbClr val="F3F3F4"/>
                  </a:gs>
                  <a:gs pos="100000">
                    <a:srgbClr val="F3F3F4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3421" y="2585031"/>
            <a:ext cx="40448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/>
            <a:r>
              <a:rPr lang="en-US" sz="2800" spc="-150" dirty="0" smtClean="0">
                <a:solidFill>
                  <a:srgbClr val="FFFFFF"/>
                </a:solidFill>
              </a:rPr>
              <a:t>Sergey Pugachev</a:t>
            </a:r>
            <a:endParaRPr lang="ru-RU" sz="2800" spc="-15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421" y="3018048"/>
            <a:ext cx="32310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/>
            <a:r>
              <a:rPr lang="en-US" sz="2800" spc="-150" dirty="0">
                <a:solidFill>
                  <a:srgbClr val="FFFFFF"/>
                </a:solidFill>
              </a:rPr>
              <a:t>@</a:t>
            </a:r>
            <a:r>
              <a:rPr lang="en-US" sz="2800" spc="-150" dirty="0" err="1">
                <a:solidFill>
                  <a:srgbClr val="FFFFFF"/>
                </a:solidFill>
              </a:rPr>
              <a:t>spugachev</a:t>
            </a:r>
            <a:endParaRPr lang="ru-RU" sz="2800" spc="-1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2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22300" y="150825"/>
            <a:ext cx="7934399" cy="48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AGENDA</a:t>
            </a:r>
            <a:endParaRPr lang="en" dirty="0"/>
          </a:p>
        </p:txBody>
      </p:sp>
      <p:sp>
        <p:nvSpPr>
          <p:cNvPr id="142" name="Shape 142"/>
          <p:cNvSpPr/>
          <p:nvPr/>
        </p:nvSpPr>
        <p:spPr>
          <a:xfrm>
            <a:off x="1251559" y="2203908"/>
            <a:ext cx="2048399" cy="1764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577182" y="2203908"/>
            <a:ext cx="2048399" cy="1764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902805" y="2203908"/>
            <a:ext cx="2048399" cy="176400"/>
          </a:xfrm>
          <a:prstGeom prst="rect">
            <a:avLst/>
          </a:prstGeom>
          <a:solidFill>
            <a:srgbClr val="DC463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251559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577182" y="1566134"/>
            <a:ext cx="2048399" cy="51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902805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  <a:endParaRPr lang="en" sz="20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1251559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HTTP/2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WebRTC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/ORTC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532410" y="2562610"/>
            <a:ext cx="2370394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EcmaScript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2015 (ES6)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WebAssembly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ASM.js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902804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457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6" grpId="0"/>
      <p:bldP spid="147" grpId="0"/>
      <p:bldP spid="148" grpId="0"/>
      <p:bldP spid="150" grpId="0"/>
      <p:bldP spid="151" grpId="0"/>
      <p:bldP spid="1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1.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HTTP/1.1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74493"/>
            <a:ext cx="9144001" cy="3905458"/>
          </a:xfrm>
          <a:prstGeom prst="rect">
            <a:avLst/>
          </a:prstGeom>
        </p:spPr>
      </p:pic>
      <p:sp>
        <p:nvSpPr>
          <p:cNvPr id="56" name="Shape 137"/>
          <p:cNvSpPr txBox="1">
            <a:spLocks/>
          </p:cNvSpPr>
          <p:nvPr/>
        </p:nvSpPr>
        <p:spPr>
          <a:xfrm>
            <a:off x="425099" y="691139"/>
            <a:ext cx="6479324" cy="381262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3831" marR="0" indent="-1738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None/>
              <a:defRPr sz="270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$&gt; </a:t>
            </a: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telnet spugachev.com 80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Connected to 74.125.xxx.xxx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GET /index.html HTTP/1.1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Host: website.org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User-Agent: Mozilla/5.0 (Macintosh; Intel Mac OS X 10_7_4)... (snip)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Accept: text/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html,application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/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xhtml+xml,application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/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xml;q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=0.9,*/*;q=0.8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Accept-Encoding: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gzip,deflate,sdch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Accept-Language: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en-US,en;q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=0.8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HTTP/1.1 200 OK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Connection: keep-alive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Transfer-Encoding: chunked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Server: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nginx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/1.0.11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Content-Type: text/html; charset=utf-8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Expires: Wed, 25 Jul 2012 20:23:35 GMT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Cache-Control: max-age=0, no-cache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100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&lt;!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doctype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 html&gt;</a:t>
            </a:r>
          </a:p>
        </p:txBody>
      </p:sp>
      <p:sp>
        <p:nvSpPr>
          <p:cNvPr id="57" name="Shape 138"/>
          <p:cNvSpPr txBox="1"/>
          <p:nvPr/>
        </p:nvSpPr>
        <p:spPr>
          <a:xfrm>
            <a:off x="4201094" y="3794022"/>
            <a:ext cx="5644349" cy="9935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sz="1950" b="1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HTTP 1.1</a:t>
            </a:r>
            <a:r>
              <a:rPr lang="en-US" sz="1950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0" b="1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ships as </a:t>
            </a:r>
            <a:r>
              <a:rPr lang="en-US" sz="1950" b="1" i="1" dirty="0" smtClean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RFC </a:t>
            </a:r>
            <a:r>
              <a:rPr lang="en-US" sz="1950" b="1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standard in </a:t>
            </a:r>
            <a:r>
              <a:rPr lang="en-US" sz="1950" b="1" i="1" dirty="0" smtClean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1999</a:t>
            </a:r>
            <a:endParaRPr lang="en-US" sz="195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59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713659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HTTP/1.1 – 1999. 15 (!) years ago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28" name="Picture 4" descr="http://i.kinja-img.com/gawker-media/image/upload/s--dPeSSMpu--/18edh1z146cjap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0" y="787814"/>
            <a:ext cx="4973017" cy="37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2" y="787814"/>
            <a:ext cx="2586038" cy="3725856"/>
          </a:xfrm>
          <a:prstGeom prst="rect">
            <a:avLst/>
          </a:prstGeom>
        </p:spPr>
      </p:pic>
      <p:sp>
        <p:nvSpPr>
          <p:cNvPr id="15" name="Прямоугольник 3"/>
          <p:cNvSpPr/>
          <p:nvPr/>
        </p:nvSpPr>
        <p:spPr bwMode="auto">
          <a:xfrm>
            <a:off x="425099" y="787814"/>
            <a:ext cx="4973017" cy="3725856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32" tIns="45716" rIns="91432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38" fontAlgn="base">
              <a:spcBef>
                <a:spcPct val="0"/>
              </a:spcBef>
              <a:spcAft>
                <a:spcPct val="0"/>
              </a:spcAft>
            </a:pPr>
            <a:endParaRPr lang="en-US" sz="2300" spc="-1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Light" pitchFamily="34" charset="0"/>
            </a:endParaRPr>
          </a:p>
        </p:txBody>
      </p:sp>
      <p:sp>
        <p:nvSpPr>
          <p:cNvPr id="16" name="Shape 175"/>
          <p:cNvSpPr txBox="1"/>
          <p:nvPr/>
        </p:nvSpPr>
        <p:spPr>
          <a:xfrm>
            <a:off x="425098" y="787814"/>
            <a:ext cx="4882007" cy="3725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indent="-355600"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Limited parallelism (~6</a:t>
            </a: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Client-side </a:t>
            </a: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request queuing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High </a:t>
            </a: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protocol overhead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Char char="○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~</a:t>
            </a:r>
            <a:r>
              <a:rPr lang="en-US" sz="1800" i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800 bytes + cookies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Competing TCP </a:t>
            </a: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flows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Handshake </a:t>
            </a: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overhead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Slow-start overhead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112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686804" y="349018"/>
            <a:ext cx="7307100" cy="17338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"HTTP/2 is a protocol designed for </a:t>
            </a:r>
            <a:r>
              <a:rPr lang="en-US" sz="3600" b="1" i="1" dirty="0">
                <a:solidFill>
                  <a:srgbClr val="FFCC4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low-latency transport of content</a:t>
            </a:r>
            <a: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b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 the World Wide Web"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6804" y="2158067"/>
            <a:ext cx="814251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Retain the semantic of HTTP/1.1 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  (methods, status codes etc.)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Improve end-user perceived latency </a:t>
            </a:r>
          </a:p>
          <a:p>
            <a:endParaRPr lang="en-US" sz="2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Binary protocol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with HEADER compression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Minimize number of TCP connections &amp; multiplexing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9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Google">
      <a:dk1>
        <a:srgbClr val="333336"/>
      </a:dk1>
      <a:lt1>
        <a:srgbClr val="FFFFFF"/>
      </a:lt1>
      <a:dk2>
        <a:srgbClr val="5F6165"/>
      </a:dk2>
      <a:lt2>
        <a:srgbClr val="9EA0A4"/>
      </a:lt2>
      <a:accent1>
        <a:srgbClr val="3369E8"/>
      </a:accent1>
      <a:accent2>
        <a:srgbClr val="009925"/>
      </a:accent2>
      <a:accent3>
        <a:srgbClr val="EEB211"/>
      </a:accent3>
      <a:accent4>
        <a:srgbClr val="D50F25"/>
      </a:accent4>
      <a:accent5>
        <a:srgbClr val="DBDBDD"/>
      </a:accent5>
      <a:accent6>
        <a:srgbClr val="DBDBDD"/>
      </a:accent6>
      <a:hlink>
        <a:srgbClr val="1368F1"/>
      </a:hlink>
      <a:folHlink>
        <a:srgbClr val="FF14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Theme">
  <a:themeElements>
    <a:clrScheme name="Custom 1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4387FD"/>
      </a:accent1>
      <a:accent2>
        <a:srgbClr val="F44A3F"/>
      </a:accent2>
      <a:accent3>
        <a:srgbClr val="FFCC4D"/>
      </a:accent3>
      <a:accent4>
        <a:srgbClr val="0DA861"/>
      </a:accent4>
      <a:accent5>
        <a:srgbClr val="404040"/>
      </a:accent5>
      <a:accent6>
        <a:srgbClr val="E0E0E0"/>
      </a:accent6>
      <a:hlink>
        <a:srgbClr val="2364D7"/>
      </a:hlink>
      <a:folHlink>
        <a:srgbClr val="F4B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1273</Words>
  <Application>Microsoft Macintosh PowerPoint</Application>
  <PresentationFormat>On-screen Show (16:9)</PresentationFormat>
  <Paragraphs>243</Paragraphs>
  <Slides>44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Calibri</vt:lpstr>
      <vt:lpstr>Consolas</vt:lpstr>
      <vt:lpstr>Courier New</vt:lpstr>
      <vt:lpstr>Inconsolata</vt:lpstr>
      <vt:lpstr>Monotype Sorts</vt:lpstr>
      <vt:lpstr>Open Sans</vt:lpstr>
      <vt:lpstr>Proxima Nova</vt:lpstr>
      <vt:lpstr>Roboto</vt:lpstr>
      <vt:lpstr>Roboto Condensed</vt:lpstr>
      <vt:lpstr>Segoe Light</vt:lpstr>
      <vt:lpstr>Arial</vt:lpstr>
      <vt:lpstr>Custom Theme</vt:lpstr>
      <vt:lpstr>1_Custom Theme</vt:lpstr>
      <vt:lpstr>PowerPoint Presentation</vt:lpstr>
      <vt:lpstr>The future of web standards: from Web Components to WebAssembly</vt:lpstr>
      <vt:lpstr>PowerPoint Presentation</vt:lpstr>
      <vt:lpstr>PowerPoint Presentation</vt:lpstr>
      <vt:lpstr>AGENDA</vt:lpstr>
      <vt:lpstr>1. 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HTTP/2</vt:lpstr>
      <vt:lpstr>2. RUNTIME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WebAssembly &amp; ASM.js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EcmaScript 2015/2016</vt:lpstr>
      <vt:lpstr>3. 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Web Components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Viewability and you!</dc:title>
  <cp:lastModifiedBy>Sergey Pugachev</cp:lastModifiedBy>
  <cp:revision>92</cp:revision>
  <dcterms:modified xsi:type="dcterms:W3CDTF">2015-10-28T10:14:36Z</dcterms:modified>
</cp:coreProperties>
</file>